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72" r:id="rId23"/>
    <p:sldId id="269" r:id="rId24"/>
    <p:sldId id="283" r:id="rId25"/>
    <p:sldId id="273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ирилл Кузнецов" initials="КК" lastIdx="1" clrIdx="0">
    <p:extLst>
      <p:ext uri="{19B8F6BF-5375-455C-9EA6-DF929625EA0E}">
        <p15:presenceInfo xmlns:p15="http://schemas.microsoft.com/office/powerpoint/2012/main" userId="1c903d1eb64fe0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7"/>
    <a:srgbClr val="2E2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9"/>
    <p:restoredTop sz="94674"/>
  </p:normalViewPr>
  <p:slideViewPr>
    <p:cSldViewPr snapToGrid="0" snapToObjects="1">
      <p:cViewPr varScale="1">
        <p:scale>
          <a:sx n="135" d="100"/>
          <a:sy n="135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6" y="440136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9292" y="5897891"/>
            <a:ext cx="8843597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6344388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B9AADF-B23D-3D46-913A-EB6A1BA7C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4696" y="156269"/>
            <a:ext cx="1680027" cy="907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C6003C-3E75-7B49-9651-E34A2E2F07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356" y="99208"/>
            <a:ext cx="1680027" cy="1021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383263F-889B-AC4E-A7FA-AE4357A17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106" y="0"/>
            <a:ext cx="1680027" cy="9072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67" y="1524000"/>
            <a:ext cx="11374266" cy="4196080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2247" y="6227064"/>
            <a:ext cx="720750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8733" y="622706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C8D3ED3-343B-914C-B0A0-60311A574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867" y="0"/>
            <a:ext cx="1680027" cy="1021338"/>
          </a:xfrm>
          <a:prstGeom prst="rect">
            <a:avLst/>
          </a:prstGeom>
        </p:spPr>
      </p:pic>
      <p:sp>
        <p:nvSpPr>
          <p:cNvPr id="35" name="Rectangle 98">
            <a:extLst>
              <a:ext uri="{FF2B5EF4-FFF2-40B4-BE49-F238E27FC236}">
                <a16:creationId xmlns:a16="http://schemas.microsoft.com/office/drawing/2014/main" id="{939C6306-D55A-5B45-9C54-A17AE51B19FC}"/>
              </a:ext>
            </a:extLst>
          </p:cNvPr>
          <p:cNvSpPr/>
          <p:nvPr userDrawn="1"/>
        </p:nvSpPr>
        <p:spPr>
          <a:xfrm>
            <a:off x="2492247" y="152577"/>
            <a:ext cx="7207506" cy="71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2F11988-318B-7444-9AE5-D9EAB76F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46" y="172321"/>
            <a:ext cx="7207505" cy="720000"/>
          </a:xfrm>
        </p:spPr>
        <p:txBody>
          <a:bodyPr bIns="0" anchor="t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rgbClr val="FFFEFF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dirty="0"/>
            </a:p>
          </p:txBody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3583" y="264572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9545" y="5927948"/>
            <a:ext cx="565788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9914" y="5922868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848B651-08D7-6E4B-B3AA-CD2D57B25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7101" y="0"/>
            <a:ext cx="1680027" cy="9072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41780C6-B076-0047-8729-4D126D9481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872" y="0"/>
            <a:ext cx="1680027" cy="1021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hyperlink" Target="https://www.adobe.com/ru/products/x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etch.com/" TargetMode="External"/><Relationship Id="rId5" Type="http://schemas.openxmlformats.org/officeDocument/2006/relationships/hyperlink" Target="https://www.adobe.com/ru/products/illustrator.html" TargetMode="External"/><Relationship Id="rId4" Type="http://schemas.openxmlformats.org/officeDocument/2006/relationships/hyperlink" Target="https://www.adobe.com/ru/products/photoshop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61D91-29EA-5240-93BC-3E2AE8340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904682"/>
            <a:ext cx="8679915" cy="1748729"/>
          </a:xfrm>
        </p:spPr>
        <p:txBody>
          <a:bodyPr/>
          <a:lstStyle/>
          <a:p>
            <a:r>
              <a:rPr lang="ru-RU" dirty="0"/>
              <a:t>Проектирование и дизайн информационных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3918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E9BC20A-31A9-D54F-839B-A1D9C391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5" y="1184634"/>
            <a:ext cx="11374266" cy="5161679"/>
          </a:xfrm>
        </p:spPr>
        <p:txBody>
          <a:bodyPr>
            <a:noAutofit/>
          </a:bodyPr>
          <a:lstStyle/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Ясность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В интерфейсе нет двусмысленности, а текст и структура направляют пользователя к цели</a:t>
            </a:r>
          </a:p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Лаконичность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Интерфейс не перегружен подсказками, всплывающими окнами и анимацией. Задавайте себе вопросы: «А нужно ли это здесь? Для чего?». Это поможет сфокусировать внимание пользователя на конкретном элементе</a:t>
            </a:r>
          </a:p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Узнаваемость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Элементы дизайна легко распознать, даже если пользователь видит ваш сайт впервые. Делайте интерфейс интуитивно понятным. Например, не красьте кнопку подтверждения в оранжевый, если на большинстве сайтов она зелёная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880BB9-296F-A048-A035-E93B018E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215598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E9BC20A-31A9-D54F-839B-A1D9C391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374266" cy="4672084"/>
          </a:xfrm>
        </p:spPr>
        <p:txBody>
          <a:bodyPr>
            <a:noAutofit/>
          </a:bodyPr>
          <a:lstStyle/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Отзывчивость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Хороший интерфейс реагирует на действия пользователя мгновенно. Он должен понимать, что происходит на экране прямо сейчас: прошла ли оплата, получил ли менеджер заявку, отправилось ли сообщение</a:t>
            </a:r>
          </a:p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Постоянство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Соблюдайте постоянство для всех разделов сайта и приложения. Элементы интерфейса — меню и слайдеры — должны вести себя одинаково на любой странице</a:t>
            </a:r>
          </a:p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Эстетика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Создавайте интерфейс визуально привлекательным, чтобы пользователю было приятно работать, ничто его не раздражало и не отвлекало от решения задач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880BB9-296F-A048-A035-E93B018E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157027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E9BC20A-31A9-D54F-839B-A1D9C391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Эффективность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Помимо внешней привлекательности хороший интерфейс экономит время пользователя и доставляет его в нужную точку с минимальными усилиями</a:t>
            </a:r>
          </a:p>
          <a:p>
            <a:pPr marL="1066800" indent="311150" algn="just">
              <a:lnSpc>
                <a:spcPct val="150000"/>
              </a:lnSpc>
              <a:spcBef>
                <a:spcPts val="0"/>
              </a:spcBef>
            </a:pPr>
            <a:r>
              <a:rPr lang="ru-RU" sz="2000" b="1" dirty="0"/>
              <a:t>Снисходительность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Даже при самом продуманном интерфейсе ни один пользователь не застрахован от ошибки. Продумайте заботливые сообщения на случай, если что-то пошло не так. Это поможет сохранить деньги, время и лояльность клиентов в случае сбоя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880BB9-296F-A048-A035-E93B018E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111384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D69986AF-32C2-F341-89EA-7FA4729E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5687133" cy="479195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" sz="2000" dirty="0"/>
              <a:t>UI kit — </a:t>
            </a:r>
            <a:r>
              <a:rPr lang="ru-RU" sz="2000" dirty="0"/>
              <a:t>это готовый набор графических элементов в формате исходного файла (например, </a:t>
            </a:r>
            <a:r>
              <a:rPr lang="en" sz="2000" dirty="0"/>
              <a:t>PSD </a:t>
            </a:r>
            <a:r>
              <a:rPr lang="ru-RU" sz="2000" dirty="0"/>
              <a:t>или </a:t>
            </a:r>
            <a:r>
              <a:rPr lang="en" sz="2000" dirty="0"/>
              <a:t>Sketch)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</a:t>
            </a:r>
            <a:r>
              <a:rPr lang="ru-RU" sz="2000" dirty="0"/>
              <a:t>Система работает так: один дизайнер создаёт набор и выкладывает в общий доступ или продаёт, а другой скачивает и использует его для своего интерфейса</a:t>
            </a:r>
            <a:endParaRPr lang="en-US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ru-RU" sz="2000" dirty="0"/>
              <a:t>У большинства крупных компаний таких как </a:t>
            </a:r>
            <a:r>
              <a:rPr lang="en-US" sz="2000" dirty="0"/>
              <a:t>Apple, Google </a:t>
            </a:r>
            <a:r>
              <a:rPr lang="ru-RU" sz="2000" dirty="0"/>
              <a:t>есть свои бесплатные наборы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8C5DF2-D2AC-5843-ABC5-C752F61A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Kit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7EEF108-50AF-6B4F-9D84-E3C4996C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25" y="2243579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3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B94F622-1929-6548-B243-A73535EF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137501"/>
            <a:ext cx="11374266" cy="5414128"/>
          </a:xfrm>
        </p:spPr>
        <p:txBody>
          <a:bodyPr>
            <a:noAutofit/>
          </a:bodyPr>
          <a:lstStyle/>
          <a:p>
            <a:pPr marL="7938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b="1" dirty="0"/>
              <a:t>Унификация для сложного проекта</a:t>
            </a:r>
            <a:endParaRPr lang="en-US" b="1" dirty="0"/>
          </a:p>
          <a:p>
            <a:pPr marL="7938" indent="884238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dirty="0"/>
              <a:t>Продукт, который планируют развивать, нуждается в системности — все последующие страницы должны гармонировать с уже готовыми. </a:t>
            </a:r>
            <a:r>
              <a:rPr lang="en" dirty="0"/>
              <a:t>UI kit </a:t>
            </a:r>
            <a:r>
              <a:rPr lang="ru-RU" dirty="0"/>
              <a:t>помогает придерживаться одной стилистики и одинаковых интерфейсных решений — это экономит время </a:t>
            </a:r>
            <a:r>
              <a:rPr lang="en" dirty="0"/>
              <a:t>frontend-</a:t>
            </a:r>
            <a:r>
              <a:rPr lang="ru-RU" dirty="0"/>
              <a:t>разработчиков</a:t>
            </a:r>
            <a:endParaRPr lang="en-US" dirty="0"/>
          </a:p>
          <a:p>
            <a:pPr marL="7938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b="1" dirty="0"/>
              <a:t>Создание базы знаний</a:t>
            </a:r>
            <a:endParaRPr lang="en-US" b="1" dirty="0"/>
          </a:p>
          <a:p>
            <a:pPr marL="7938" indent="884238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Когда над проектом работают сразу несколько дизайнеров и разработчиков, а в команду постоянно приходят новые люди, становится труднее передавать опыт. Специалисты знают, как должен выглядеть и работать элемент, а новичку нужны подсказки. Чтобы каждый раз не тратить время «старожилов» команды, тот может заглянуть в </a:t>
            </a:r>
            <a:r>
              <a:rPr lang="en" dirty="0"/>
              <a:t>kit</a:t>
            </a:r>
          </a:p>
          <a:p>
            <a:pPr marL="7938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ru-RU" b="1" dirty="0"/>
              <a:t>Ускорение работы</a:t>
            </a:r>
            <a:endParaRPr lang="en-US" b="1" dirty="0"/>
          </a:p>
          <a:p>
            <a:pPr marL="7938" indent="884238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В </a:t>
            </a:r>
            <a:r>
              <a:rPr lang="en" dirty="0"/>
              <a:t>UI kit </a:t>
            </a:r>
            <a:r>
              <a:rPr lang="ru-RU" dirty="0"/>
              <a:t>содержатся исходные файлы элементов — то есть дизайнеру нужно реже </a:t>
            </a:r>
            <a:r>
              <a:rPr lang="ru-RU" dirty="0" err="1"/>
              <a:t>отрисовывать</a:t>
            </a:r>
            <a:r>
              <a:rPr lang="ru-RU" dirty="0"/>
              <a:t> что-то с нуля или искать такой же элемент по всем слоям макета. Он пользуется китом, как художник — палитрой, выбирая нужные элементы с одной страницы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4425AC1-6DA5-364C-8E0F-7935F169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/>
              <a:t>UI Kit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49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5687133" cy="419608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Набор элементов кита зависит от того, для чего его создавал дизайнер. </a:t>
            </a:r>
            <a:r>
              <a:rPr lang="en" dirty="0"/>
              <a:t>UI kit </a:t>
            </a:r>
            <a:r>
              <a:rPr lang="ru-RU" dirty="0"/>
              <a:t>будет разным для </a:t>
            </a:r>
            <a:r>
              <a:rPr lang="en" dirty="0"/>
              <a:t>e-commerce </a:t>
            </a:r>
            <a:r>
              <a:rPr lang="ru-RU" dirty="0"/>
              <a:t>и корпоративного сайта, блога и музыкального плеера. Рассмотрим самые распространённые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b="1" dirty="0"/>
              <a:t>	Элементы навигации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	Горизонтальная или вертикальная панель, выпадающее меню, дополнительный блок для всплывающего текста с описанием, иконка-гамбургер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CD9993-FF32-3740-B213-5BAEF8FB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295" y="2347274"/>
            <a:ext cx="5195926" cy="255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1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5687133" cy="4196080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b="1" dirty="0"/>
              <a:t>	Формы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Всё, что придётся заполнять пользователю: форма регистрации, обратной связи, оформления заказа.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EEAA5E-F277-2846-BAEE-930D9068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90" y="1727828"/>
            <a:ext cx="3886901" cy="39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6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33236" cy="175652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</a:t>
            </a:r>
            <a:r>
              <a:rPr lang="ru-RU" sz="2000" b="1" dirty="0"/>
              <a:t>Футеры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Они могут содержать только контакты, если вы делаете </a:t>
            </a:r>
            <a:r>
              <a:rPr lang="ru-RU" sz="2000" dirty="0" err="1"/>
              <a:t>лендинг</a:t>
            </a:r>
            <a:r>
              <a:rPr lang="ru-RU" sz="2000" dirty="0"/>
              <a:t>, или дублировать меню, если интернет-магазин.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D2B5616-2551-2A43-9993-7E288662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92" y="3577473"/>
            <a:ext cx="7698185" cy="27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2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33236" cy="1756528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</a:t>
            </a:r>
            <a:r>
              <a:rPr lang="ru-RU" sz="2000" b="1" dirty="0" err="1"/>
              <a:t>Виджеты</a:t>
            </a:r>
            <a:endParaRPr lang="ru-RU" sz="2000" b="1" dirty="0"/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Все показатели на </a:t>
            </a:r>
            <a:r>
              <a:rPr lang="ru-RU" sz="2000" dirty="0" err="1"/>
              <a:t>дашборде</a:t>
            </a:r>
            <a:r>
              <a:rPr lang="ru-RU" sz="2000" dirty="0"/>
              <a:t>, которые важны для сайта: количество подписчиков, последние фото в </a:t>
            </a:r>
            <a:r>
              <a:rPr lang="en" sz="2000" dirty="0"/>
              <a:t>Instagram, </a:t>
            </a:r>
            <a:r>
              <a:rPr lang="ru-RU" sz="2000" dirty="0"/>
              <a:t>погода, курс валют и так далее.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99F4622-E3F0-3641-BC36-BE0C38D0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36" y="3280528"/>
            <a:ext cx="6960124" cy="325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33236" cy="1756528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/>
              <a:t>	</a:t>
            </a:r>
            <a:r>
              <a:rPr lang="ru-RU" sz="2000" b="1" dirty="0" err="1"/>
              <a:t>Контролы</a:t>
            </a:r>
            <a:r>
              <a:rPr lang="ru-RU" sz="2000" b="1" dirty="0"/>
              <a:t> и поля ввода</a:t>
            </a:r>
            <a:endParaRPr lang="ru-RU" sz="2400" b="1" dirty="0"/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/>
              <a:t>	</a:t>
            </a:r>
            <a:r>
              <a:rPr lang="ru-RU" sz="2000" dirty="0"/>
              <a:t>Кнопки, поля ввода и остальные базовые элементы</a:t>
            </a:r>
            <a:endParaRPr lang="ru-RU" sz="2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F16D781-CF94-364B-ADC3-A2FCCDAE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74" y="3432797"/>
            <a:ext cx="7550448" cy="288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60FE8-1EA4-2D48-B7D7-0BE152A3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0" y="142240"/>
            <a:ext cx="7213600" cy="721359"/>
          </a:xfrm>
        </p:spPr>
        <p:txBody>
          <a:bodyPr>
            <a:normAutofit/>
          </a:bodyPr>
          <a:lstStyle/>
          <a:p>
            <a:r>
              <a:rPr lang="ru-RU" dirty="0"/>
              <a:t>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D15F1-DBF1-C145-8405-4E738F223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236135"/>
            <a:ext cx="11271856" cy="56218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Разработка дизайна для приложения — это трудоемкий процесс, который, по исполнению, может оказаться сложнее, чем подготовка макета для сайта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</a:t>
            </a:r>
            <a:r>
              <a:rPr lang="en" sz="2000" dirty="0"/>
              <a:t>UX/UI </a:t>
            </a:r>
            <a:r>
              <a:rPr lang="ru-RU" sz="2000" dirty="0"/>
              <a:t>дизайн — это проектирование любых пользовательских интерфейсов в которых удобство использования так же важно как и внешний вид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14AE9B-5682-6B43-84BC-B877AE427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012" y="3540953"/>
            <a:ext cx="215666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8DD74A-CB3C-2E44-BDB2-FF75CF1CC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284" y="48571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83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33236" cy="175652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b="1" dirty="0"/>
              <a:t>	Элементы блога</a:t>
            </a:r>
          </a:p>
          <a:p>
            <a:pPr marL="0" indent="0" fontAlgn="base">
              <a:buNone/>
            </a:pPr>
            <a:r>
              <a:rPr lang="ru-RU" sz="2000" dirty="0"/>
              <a:t>	То, как будут отображаться новости и статьи.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037D0D-73B8-F74C-A031-A2008997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27" y="3266389"/>
            <a:ext cx="8889316" cy="27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5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4569CE-4413-5940-91C9-14668E20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233236" cy="175652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b="1" dirty="0"/>
              <a:t>	Элементы </a:t>
            </a:r>
            <a:r>
              <a:rPr lang="en" sz="2000" b="1" dirty="0"/>
              <a:t>e-commerce</a:t>
            </a:r>
          </a:p>
          <a:p>
            <a:pPr marL="0" indent="0" algn="just" fontAlgn="base">
              <a:buNone/>
            </a:pPr>
            <a:r>
              <a:rPr lang="ru-RU" sz="2000" dirty="0"/>
              <a:t>	Фильтры, каталог, карточка товара, разные варианты отображения, похожие и «вы недавно смотрели»-товары.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D4757F-6E7C-6E4E-89E4-B6231A92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в </a:t>
            </a:r>
            <a:r>
              <a:rPr lang="en-US" dirty="0"/>
              <a:t>UI Kit</a:t>
            </a:r>
            <a:endParaRPr lang="ru-RU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544A155-F32F-3146-B518-E6AE3072E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7" y="3280528"/>
            <a:ext cx="5773161" cy="30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8011DC4-4B6B-F542-A48F-7312569B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34" y="3280528"/>
            <a:ext cx="6078569" cy="30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0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9D580833-7911-DC4D-9D50-8BB8A995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5687133" cy="41960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Макет – это упрощенная модель сайта, на примере которой можно опробовать различные варианты структуры и верстки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ECD953-9F59-E043-A8FA-1833E42F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нужен макет?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506A69C-6222-324D-9BA5-C36EF87D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97" y="2146409"/>
            <a:ext cx="5641036" cy="295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7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E9BC20A-31A9-D54F-839B-A1D9C391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4000"/>
            <a:ext cx="11374266" cy="4914900"/>
          </a:xfrm>
        </p:spPr>
        <p:txBody>
          <a:bodyPr>
            <a:normAutofit/>
          </a:bodyPr>
          <a:lstStyle/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Adobe XD – </a:t>
            </a:r>
            <a:r>
              <a:rPr lang="ru-RU" sz="2000" dirty="0"/>
              <a:t>Программа для проектирования интерфейсов</a:t>
            </a:r>
            <a:r>
              <a:rPr lang="en-US" sz="2000" dirty="0"/>
              <a:t> (Free/Pro)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>
                <a:hlinkClick r:id="rId2"/>
              </a:rPr>
              <a:t>https://www.adobe.com/ru/products/xd.html</a:t>
            </a:r>
            <a:r>
              <a:rPr lang="en" sz="2000" dirty="0"/>
              <a:t> </a:t>
            </a:r>
            <a:endParaRPr lang="ru-RU" sz="2000" dirty="0"/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Figma – </a:t>
            </a:r>
            <a:r>
              <a:rPr lang="ru-RU" sz="2000" dirty="0"/>
              <a:t>Программа для проектирования интерфейсов</a:t>
            </a:r>
            <a:r>
              <a:rPr lang="en-US" sz="2000" dirty="0"/>
              <a:t> (Free)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>
                <a:hlinkClick r:id="rId3"/>
              </a:rPr>
              <a:t>https://www.figma.com/</a:t>
            </a:r>
            <a:r>
              <a:rPr lang="en" sz="2000" dirty="0"/>
              <a:t> </a:t>
            </a:r>
            <a:endParaRPr lang="ru-RU" sz="2000" dirty="0"/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Adobe </a:t>
            </a:r>
            <a:r>
              <a:rPr lang="en-US" sz="2000" dirty="0" err="1"/>
              <a:t>PhotoShop</a:t>
            </a:r>
            <a:r>
              <a:rPr lang="en-US" sz="2000" dirty="0"/>
              <a:t> – </a:t>
            </a:r>
            <a:r>
              <a:rPr lang="ru-RU" sz="2000" dirty="0"/>
              <a:t>Графический редактор</a:t>
            </a:r>
            <a:r>
              <a:rPr lang="en-US" sz="2000" dirty="0"/>
              <a:t> (Trial/Pro)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hlinkClick r:id="rId4"/>
              </a:rPr>
              <a:t>https://www.adobe.com/ru/products/photoshop.html</a:t>
            </a:r>
            <a:r>
              <a:rPr lang="en-US" sz="2000" dirty="0"/>
              <a:t> 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Adobe Illustrator – </a:t>
            </a:r>
            <a:r>
              <a:rPr lang="ru-RU" sz="2000" dirty="0"/>
              <a:t>Графический редактор</a:t>
            </a:r>
            <a:r>
              <a:rPr lang="en-US" sz="2000" dirty="0"/>
              <a:t> (Trial/Pro)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>
                <a:hlinkClick r:id="rId5"/>
              </a:rPr>
              <a:t>https://www.adobe.com/ru/products/illustrator.html</a:t>
            </a:r>
            <a:r>
              <a:rPr lang="en" sz="2000" dirty="0"/>
              <a:t> </a:t>
            </a:r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Sketch (only OS X) – </a:t>
            </a:r>
            <a:r>
              <a:rPr lang="ru-RU" sz="2000" dirty="0"/>
              <a:t>Программа для проектирования интерфейсов</a:t>
            </a:r>
            <a:r>
              <a:rPr lang="en-US" sz="2000" dirty="0"/>
              <a:t> (Trial/Pro)</a:t>
            </a:r>
            <a:endParaRPr lang="ru-RU" sz="2000" dirty="0"/>
          </a:p>
          <a:p>
            <a:pPr marL="10668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>
                <a:hlinkClick r:id="rId6"/>
              </a:rPr>
              <a:t>https://www.sketch.com</a:t>
            </a:r>
            <a:r>
              <a:rPr lang="en" sz="2000" dirty="0"/>
              <a:t> 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880BB9-296F-A048-A035-E93B018E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314121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0D30BC1-CED4-5540-9A82-693DFEAA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Немного практики!</a:t>
            </a:r>
            <a:endParaRPr lang="ru-RU" sz="36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3E0F9C7-953F-5C47-A662-B91609EE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ECD953-9F59-E043-A8FA-1833E42F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меню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D6C3C6-EC76-0346-973A-E906CF158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b="13609"/>
          <a:stretch/>
        </p:blipFill>
        <p:spPr bwMode="auto">
          <a:xfrm>
            <a:off x="952106" y="1234648"/>
            <a:ext cx="2334341" cy="21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1A0A21-55BC-7E41-ACC4-A5A694542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9"/>
          <a:stretch/>
        </p:blipFill>
        <p:spPr bwMode="auto">
          <a:xfrm>
            <a:off x="3286448" y="1234648"/>
            <a:ext cx="2517220" cy="21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E27E623-308D-4E4D-98DF-141F92B46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9"/>
          <a:stretch/>
        </p:blipFill>
        <p:spPr bwMode="auto">
          <a:xfrm>
            <a:off x="3176474" y="3751628"/>
            <a:ext cx="2517220" cy="21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D098B1F-F520-114F-A580-6AA70AF2A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9"/>
          <a:stretch/>
        </p:blipFill>
        <p:spPr bwMode="auto">
          <a:xfrm>
            <a:off x="5693935" y="1234648"/>
            <a:ext cx="2517220" cy="21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649F883-4F7D-2C44-9904-2E22000D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b="13614"/>
          <a:stretch/>
        </p:blipFill>
        <p:spPr bwMode="auto">
          <a:xfrm>
            <a:off x="8465752" y="3751628"/>
            <a:ext cx="2262864" cy="21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3C52B3C-EE8C-C244-BA93-75A2EE2A0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8211155" y="1234649"/>
            <a:ext cx="2517461" cy="21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D764830-8E99-F34A-9EDC-CF50589E2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b="13609"/>
          <a:stretch/>
        </p:blipFill>
        <p:spPr bwMode="auto">
          <a:xfrm>
            <a:off x="950022" y="3751628"/>
            <a:ext cx="2334341" cy="21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0CFD2-98AB-DC41-8F2C-2E477056DC02}"/>
              </a:ext>
            </a:extLst>
          </p:cNvPr>
          <p:cNvSpPr txBox="1"/>
          <p:nvPr/>
        </p:nvSpPr>
        <p:spPr>
          <a:xfrm>
            <a:off x="10075654" y="5410843"/>
            <a:ext cx="90592" cy="181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171D6814-D78C-2C4C-8096-59E2EF52D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4"/>
          <a:stretch/>
        </p:blipFill>
        <p:spPr bwMode="auto">
          <a:xfrm>
            <a:off x="5693935" y="3751748"/>
            <a:ext cx="2517220" cy="21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35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151578-04F9-BD4D-84C7-EE2BFBB6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текстом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9DB29-2E5C-7242-BFBC-020C647EC7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" y="1545589"/>
            <a:ext cx="4021642" cy="228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AB08FE-5BBA-724E-9D62-97372228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42" y="1545588"/>
            <a:ext cx="4025283" cy="22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17BFFB-FDE5-A447-80CD-DD5AAEB5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453" y="1545588"/>
            <a:ext cx="4025347" cy="22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DAFACF-A34C-2B4E-B62B-356FBA93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" y="3987574"/>
            <a:ext cx="4021643" cy="228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EEB6A9-4BC6-F042-A7B0-00E36924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57" y="3985472"/>
            <a:ext cx="4021643" cy="22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1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3807FB6B-E4B4-5C41-8F36-D73C3027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4" y="3593340"/>
            <a:ext cx="3264660" cy="32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151578-04F9-BD4D-84C7-EE2BFBB6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сделать правильную кнопку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BD7326-DCBF-4D40-8DBF-A056417A8C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11213"/>
          <a:stretch/>
        </p:blipFill>
        <p:spPr bwMode="auto">
          <a:xfrm>
            <a:off x="1134077" y="1200152"/>
            <a:ext cx="3264661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BB6B80-DDE4-724B-8C5D-13955E08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19" y="1029761"/>
            <a:ext cx="3264660" cy="32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A507AB-7149-D748-A9EA-C68D6B94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404" y="892321"/>
            <a:ext cx="3264661" cy="326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91621BC-FFFA-CD4B-BB06-BC16EDB2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0"/>
          <a:stretch/>
        </p:blipFill>
        <p:spPr bwMode="auto">
          <a:xfrm>
            <a:off x="1111087" y="3722831"/>
            <a:ext cx="3310639" cy="31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3B2953F-9880-EE4E-8A92-871B1C2AC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6"/>
          <a:stretch/>
        </p:blipFill>
        <p:spPr bwMode="auto">
          <a:xfrm>
            <a:off x="4183964" y="3722831"/>
            <a:ext cx="3264661" cy="31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94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89B0CA5-6D00-1E43-9792-8FD25ADC1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7" y="1523999"/>
            <a:ext cx="11374266" cy="49563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/>
              <a:t>	</a:t>
            </a:r>
            <a:r>
              <a:rPr lang="en" sz="2000" dirty="0"/>
              <a:t>UX — </a:t>
            </a:r>
            <a:r>
              <a:rPr lang="ru-RU" sz="2000" dirty="0"/>
              <a:t>это </a:t>
            </a:r>
            <a:r>
              <a:rPr lang="en" sz="2000" dirty="0"/>
              <a:t>User Experience (</a:t>
            </a:r>
            <a:r>
              <a:rPr lang="ru-RU" sz="2000" dirty="0"/>
              <a:t>дословно: «опыт пользователя»). То есть это то, какой опыт/впечатление получает пользователь от работы с вашим интерфейсом. Удается ли ему достичь цели и на сколько просто или сложно это сделать</a:t>
            </a:r>
            <a:endParaRPr lang="en-US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" sz="2000" dirty="0"/>
              <a:t>UX-</a:t>
            </a:r>
            <a:r>
              <a:rPr lang="ru-RU" sz="2000" dirty="0"/>
              <a:t>дизайн — это проектирование интерфейса на основе исследований пользовательского опыта и поведения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4C9885-0F9D-984B-B975-9ACB8683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82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5C47C75-1398-8E47-B8C4-3C3D93C08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" sz="2000" dirty="0"/>
              <a:t>UX-</a:t>
            </a:r>
            <a:r>
              <a:rPr lang="ru-RU" sz="2000" dirty="0"/>
              <a:t>дизайнер (англ. </a:t>
            </a:r>
            <a:r>
              <a:rPr lang="en" sz="2000" dirty="0"/>
              <a:t>user experience designer) — </a:t>
            </a:r>
            <a:r>
              <a:rPr lang="ru-RU" sz="2000" dirty="0"/>
              <a:t>это проектировщик, который изучает потребности пользователей, строит логические схемы работы интерфейса, тестирует прототипы на целевой аудитории и составляет техническое задание для </a:t>
            </a:r>
            <a:r>
              <a:rPr lang="en" sz="2000" dirty="0"/>
              <a:t>UI-</a:t>
            </a:r>
            <a:r>
              <a:rPr lang="ru-RU" sz="2000" dirty="0"/>
              <a:t>дизайнера. И на основе исследования разрабатывает наиболее эффективный прототип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FDDC20-7BE1-F64F-B9A1-8EAA716D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4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203A8-FA41-1A49-8382-CD6E5827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 </a:t>
            </a:r>
            <a:r>
              <a:rPr lang="ru-RU" sz="2000" dirty="0"/>
              <a:t>	</a:t>
            </a:r>
            <a:r>
              <a:rPr lang="en" sz="2000" dirty="0"/>
              <a:t>UI — </a:t>
            </a:r>
            <a:r>
              <a:rPr lang="ru-RU" sz="2000" dirty="0"/>
              <a:t>это </a:t>
            </a:r>
            <a:r>
              <a:rPr lang="en" sz="2000" dirty="0"/>
              <a:t>User Interface (</a:t>
            </a:r>
            <a:r>
              <a:rPr lang="ru-RU" sz="2000" dirty="0"/>
              <a:t>дословно «пользовательский интерфейс») — то, как выглядит интерфейс и то, какие физические характеристики приобретает. Определяет, какого цвета будет ваше «изделие», удобно ли будет человеку попадать пальцем в кнопочки, читабельным ли будет текст и тому подобное…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8BA77-697E-A147-8763-4022F2D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50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203A8-FA41-1A49-8382-CD6E5827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UI-</a:t>
            </a:r>
            <a:r>
              <a:rPr lang="ru-RU" sz="2000" dirty="0"/>
              <a:t>дизайн включает в себя работу над графической частью интерфейса: анимацией, иллюстрациями, кнопками, меню, слайдерами, фотографиями и шрифтами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UI-</a:t>
            </a:r>
            <a:r>
              <a:rPr lang="ru-RU" sz="2000" dirty="0"/>
              <a:t>дизайнер определяет цветовую палитру и расположение объектов в интерфейсе: удобно ли нажимать «Заказать», правильно ли работает выпадающее меню, легко ли заполнять форму, хорошо ли читается текст со смартфона, какое сообщение выдаёт сайт при том или ином действии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8BA77-697E-A147-8763-4022F2D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203A8-FA41-1A49-8382-CD6E5827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UI-</a:t>
            </a:r>
            <a:r>
              <a:rPr lang="ru-RU" sz="2000" dirty="0"/>
              <a:t>дизайнер (англ. </a:t>
            </a:r>
            <a:r>
              <a:rPr lang="en" sz="2000" dirty="0"/>
              <a:t>user interface designer) — </a:t>
            </a:r>
            <a:r>
              <a:rPr lang="ru-RU" sz="2000" dirty="0"/>
              <a:t>дизайнер интерфейсов, который визуализирует рабочий прототип, </a:t>
            </a:r>
            <a:r>
              <a:rPr lang="ru-RU" sz="2000" dirty="0" err="1"/>
              <a:t>отрисовывает</a:t>
            </a:r>
            <a:r>
              <a:rPr lang="ru-RU" sz="2000" dirty="0"/>
              <a:t> кнопки, иконки, формы и другие его компоненты и собирает их в гармоничный работающий макет</a:t>
            </a:r>
            <a:endParaRPr lang="ru-RU" sz="2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8BA77-697E-A147-8763-4022F2D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99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203A8-FA41-1A49-8382-CD6E58276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/>
              <a:t>	UI-</a:t>
            </a:r>
            <a:r>
              <a:rPr lang="ru-RU" sz="2000" dirty="0"/>
              <a:t>дизайнер отвечает за то, как выглядит интерфейс продукта и как пользователь взаимодействует с его элементами. Для этого необходимо грамотно организовать элементы интерфейса и выдержать единые стиль и логику их взаимодействия</a:t>
            </a: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8BA77-697E-A147-8763-4022F2D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76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E9BC20A-31A9-D54F-839B-A1D9C391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ru-RU" sz="2000" dirty="0"/>
              <a:t>Главная задача </a:t>
            </a:r>
            <a:r>
              <a:rPr lang="en" sz="2000" dirty="0"/>
              <a:t>UI-</a:t>
            </a:r>
            <a:r>
              <a:rPr lang="ru-RU" sz="2000" dirty="0"/>
              <a:t>дизайнера — помочь пользователю быстро и без стресса понять, как пользоваться продуктом: сайтом, приложением, программой, платёжным терминалом, микроволновкой или пультом от телевизора. Для этого дизайнер следит, чтобы интерфейс соответствовал основным требованиям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880BB9-296F-A048-A035-E93B018E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948268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2055</TotalTime>
  <Words>1184</Words>
  <Application>Microsoft Macintosh PowerPoint</Application>
  <PresentationFormat>Широкоэкранный</PresentationFormat>
  <Paragraphs>87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 Light</vt:lpstr>
      <vt:lpstr>Rockwell</vt:lpstr>
      <vt:lpstr>Wingdings</vt:lpstr>
      <vt:lpstr>Атлас</vt:lpstr>
      <vt:lpstr>Проектирование и дизайн информационных систем</vt:lpstr>
      <vt:lpstr>Определения</vt:lpstr>
      <vt:lpstr>User Experience</vt:lpstr>
      <vt:lpstr>Презентация PowerPoint</vt:lpstr>
      <vt:lpstr>User Interface</vt:lpstr>
      <vt:lpstr>User Interface</vt:lpstr>
      <vt:lpstr>User Interface</vt:lpstr>
      <vt:lpstr>User Interface</vt:lpstr>
      <vt:lpstr>Презентация PowerPoint</vt:lpstr>
      <vt:lpstr>Требования</vt:lpstr>
      <vt:lpstr>Требования</vt:lpstr>
      <vt:lpstr>Требования</vt:lpstr>
      <vt:lpstr>UI Kit</vt:lpstr>
      <vt:lpstr>Задачи UI Kit</vt:lpstr>
      <vt:lpstr>Элементы в UI Kit</vt:lpstr>
      <vt:lpstr>Элементы в UI Kit</vt:lpstr>
      <vt:lpstr>Элементы в UI Kit</vt:lpstr>
      <vt:lpstr>Элементы в UI Kit</vt:lpstr>
      <vt:lpstr>Элементы в UI Kit</vt:lpstr>
      <vt:lpstr>Элементы в UI Kit</vt:lpstr>
      <vt:lpstr>Элементы в UI Kit</vt:lpstr>
      <vt:lpstr>Зачем нужен макет?</vt:lpstr>
      <vt:lpstr>В чем работать?</vt:lpstr>
      <vt:lpstr>Презентация PowerPoint</vt:lpstr>
      <vt:lpstr>Виды меню</vt:lpstr>
      <vt:lpstr>Работа с текстом</vt:lpstr>
      <vt:lpstr>Как сделать правильную кнопку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Кузнецов</dc:creator>
  <cp:lastModifiedBy>Кузнецов Кирилл Александрович</cp:lastModifiedBy>
  <cp:revision>218</cp:revision>
  <dcterms:created xsi:type="dcterms:W3CDTF">2020-04-03T16:46:36Z</dcterms:created>
  <dcterms:modified xsi:type="dcterms:W3CDTF">2020-10-18T21:08:37Z</dcterms:modified>
</cp:coreProperties>
</file>